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7" r:id="rId3"/>
    <p:sldId id="258" r:id="rId4"/>
    <p:sldId id="260" r:id="rId5"/>
    <p:sldId id="268" r:id="rId6"/>
    <p:sldId id="261" r:id="rId7"/>
    <p:sldId id="262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64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5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8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796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373F9-60A5-4900-8D1B-924F30BD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D5E92-A5DE-455F-9EA3-DFE33F5080F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D0C2E-7004-4FD5-86A2-4349356ED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2717D3-BC3B-45B0-86FB-3DACA9925E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1623DF-3EDB-4357-BB9D-5D7AD6BE58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EAC12C-CA9E-4CB4-BD15-AC997DB604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0FB8C-903F-4DFF-8314-0009EB717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38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1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7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6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8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5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3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8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8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77" r:id="rId4"/>
    <p:sldLayoutId id="2147483778" r:id="rId5"/>
    <p:sldLayoutId id="2147483783" r:id="rId6"/>
    <p:sldLayoutId id="2147483779" r:id="rId7"/>
    <p:sldLayoutId id="2147483780" r:id="rId8"/>
    <p:sldLayoutId id="2147483781" r:id="rId9"/>
    <p:sldLayoutId id="2147483782" r:id="rId10"/>
    <p:sldLayoutId id="2147483784" r:id="rId11"/>
    <p:sldLayoutId id="2147483789" r:id="rId12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53228685-3283-880C-CFA4-0AEF5B8534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34" r="-2" b="-2"/>
          <a:stretch/>
        </p:blipFill>
        <p:spPr>
          <a:xfrm>
            <a:off x="20" y="1804072"/>
            <a:ext cx="4458058" cy="43498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D640BB-E73D-AA21-A28D-217A90A7A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2101" y="2146851"/>
            <a:ext cx="6666980" cy="2658269"/>
          </a:xfrm>
        </p:spPr>
        <p:txBody>
          <a:bodyPr anchor="b">
            <a:normAutofit/>
          </a:bodyPr>
          <a:lstStyle/>
          <a:p>
            <a:r>
              <a:rPr lang="en-IN" dirty="0"/>
              <a:t>Pressure Sores </a:t>
            </a:r>
            <a:r>
              <a:rPr lang="en-IN" sz="3600" dirty="0"/>
              <a:t>(60 minutes)</a:t>
            </a:r>
            <a:endParaRPr lang="en-IN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01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38" name="Rectangle 923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40" name="Rectangle 9239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235" y="758246"/>
            <a:ext cx="4658480" cy="538631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E799138-219A-441C-BD7C-8D354B63C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18" y="1072110"/>
            <a:ext cx="3611029" cy="186234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300"/>
              <a:t>Pressure Ulcer - Stages</a:t>
            </a:r>
          </a:p>
        </p:txBody>
      </p:sp>
      <p:sp>
        <p:nvSpPr>
          <p:cNvPr id="9242" name="Rectangle 9241">
            <a:extLst>
              <a:ext uri="{FF2B5EF4-FFF2-40B4-BE49-F238E27FC236}">
                <a16:creationId xmlns:a16="http://schemas.microsoft.com/office/drawing/2014/main" id="{2060C0F7-61A6-4E64-A77E-AFBD8112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84060" y="0"/>
            <a:ext cx="7507940" cy="7652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DD7710C-EB95-4F5B-981F-89B6B6B4FC31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37874" y="2934455"/>
            <a:ext cx="3616073" cy="2840139"/>
          </a:xfrm>
        </p:spPr>
        <p:txBody>
          <a:bodyPr anchor="t">
            <a:normAutofit/>
          </a:bodyPr>
          <a:lstStyle/>
          <a:p>
            <a:r>
              <a:rPr lang="en-US" altLang="en-US" b="0" dirty="0"/>
              <a:t>Pressure ulcers are graded/  “staged” as Stage 1, Stage 2, Stage 3, and Stage 4 to indicate the amount of tissue damage</a:t>
            </a:r>
          </a:p>
        </p:txBody>
      </p:sp>
      <p:pic>
        <p:nvPicPr>
          <p:cNvPr id="9220" name="Picture 7" descr="stages">
            <a:extLst>
              <a:ext uri="{FF2B5EF4-FFF2-40B4-BE49-F238E27FC236}">
                <a16:creationId xmlns:a16="http://schemas.microsoft.com/office/drawing/2014/main" id="{A84D8717-8642-43B1-88A3-6E1D5ECA0F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413" y="1295962"/>
            <a:ext cx="6369071" cy="426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44" name="Rectangle 9243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" y="6144564"/>
            <a:ext cx="4656246" cy="713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6" name="Rectangle 9245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15122" y="6167615"/>
            <a:ext cx="747382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48" name="Rectangle 9247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0" name="Rectangle 9249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624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2" name="Rectangle 9251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7134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3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72361-FC54-8846-E43E-5263BFFB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Pressure Sore – Stage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19FB6-CC47-1F25-12B5-C1192C86F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Most superficial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An area of skin that is noticeably different from the surrounding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It may look red, and the redness is not blanchable (does not fade when the skin is pressed and released)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May be painful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1707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BA2F65-516F-72FF-8C52-B2F486E5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Pressure Sore – Stage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6C206-E013-7409-954D-C22CB1806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b="0" dirty="0"/>
              <a:t>Superficial ulcer as blister or abrasion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b="0" dirty="0"/>
              <a:t>Epidermis damaged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b="0" dirty="0"/>
              <a:t>Dermis is exposed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b="0" dirty="0"/>
              <a:t>No granulation tissue, no slough, and no eschar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2736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43800B-74D7-94D8-646F-D84B99AF6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Pressure Sore – Stage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1E368-FF66-D172-790C-0500327D6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full thickness of the skin is lost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subcutaneous tissue is exposed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wound appears as a deep crater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granulation tissue, slough, or eschar may be present, making it difficult to stage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4830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5342F8-BF0F-3754-47D8-CE2F057A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Pressure Sore – Stage 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5B73C-57BE-5B3A-AC3D-478E8A216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muscles, bones, and tendons lay exposed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ulcer is a deep crater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The granulation tissue, slough, or eschar may be present making it difficult to stage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2831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CAD587-E4C2-A463-A09C-C997E978F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Pressure Sore – Unstagable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4EE0E-284B-CCDB-2FD6-A23BF467B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en-US" sz="2000" b="0" dirty="0"/>
              <a:t>To stage a pressure sore, one needs to </a:t>
            </a:r>
            <a:r>
              <a:rPr lang="en-US" sz="2000" b="0" dirty="0" err="1"/>
              <a:t>visualise</a:t>
            </a:r>
            <a:r>
              <a:rPr lang="en-US" sz="2000" b="0" dirty="0"/>
              <a:t> the base of the wound.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When the base of the wound is covered by slough or eschar, then the pressure sore is called an unstageable pressure sore.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Once the slough is removed the pressure sore is usually stage 3 or stage 4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748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0A4BA9-D799-4F30-BE7F-FFCFEC99F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Prevention of Pressure Sores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8C15D-740F-422E-831F-439134C7E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416689"/>
            <a:ext cx="10137348" cy="4138206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sz="2900" b="0" dirty="0"/>
              <a:t>Regular Position change: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sz="2900" b="0" dirty="0"/>
              <a:t>Support surfaces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sz="2900" b="0" dirty="0"/>
              <a:t>Ensure adequate Nutrition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sz="2900" b="0" dirty="0"/>
              <a:t>Manage incontinence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sz="2900" b="0" dirty="0"/>
              <a:t>Regular Exercise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sz="2900" b="0" dirty="0"/>
              <a:t>Ensure Hygiene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sz="2900" b="0" dirty="0"/>
              <a:t>Avoid vigorous massages on the bony prominence and reddened areas 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sz="2900" b="0" dirty="0"/>
              <a:t>Regular assessment for skin changes. 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sz="2900" b="0" dirty="0"/>
              <a:t>Control infection</a:t>
            </a:r>
          </a:p>
          <a:p>
            <a:pPr>
              <a:lnSpc>
                <a:spcPct val="130000"/>
              </a:lnSpc>
            </a:pP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3988360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377A49-1B19-62AA-22C4-D9A9FB62F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Position Change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D2194-4763-A098-DBD8-9675C022E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705114"/>
            <a:ext cx="9935571" cy="3703114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Periodic and regular position change is crucial to protect the patient from developing pressure sores and to promote healing for the patient who has already developed a pressure sore,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Position should be changed every 2 hours for the lying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Position must be changed every 15 minutes if the patient is sitting/confined to a wheelchair </a:t>
            </a:r>
            <a:endParaRPr lang="en-IN" sz="2400" b="0" dirty="0"/>
          </a:p>
        </p:txBody>
      </p:sp>
    </p:spTree>
    <p:extLst>
      <p:ext uri="{BB962C8B-B14F-4D97-AF65-F5344CB8AC3E}">
        <p14:creationId xmlns:p14="http://schemas.microsoft.com/office/powerpoint/2010/main" val="2047591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226E6-DD3A-CCD4-953A-128E57CEA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Support Surfaces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B563-B49C-9B47-63F8-9730BB154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705114"/>
            <a:ext cx="9935571" cy="37031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Air bed and waterbed to reduce the pressure exerted on the bony prominences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Not a substitute for regular position changes.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Gloves filled with water can be placed below the Achilles tendon to prevent pressure injury at the heel.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Ensure that the bedding is wrinkle-free to prevent superficial skin abrasions. </a:t>
            </a:r>
            <a:endParaRPr lang="en-IN" sz="2000" b="0" dirty="0"/>
          </a:p>
        </p:txBody>
      </p:sp>
    </p:spTree>
    <p:extLst>
      <p:ext uri="{BB962C8B-B14F-4D97-AF65-F5344CB8AC3E}">
        <p14:creationId xmlns:p14="http://schemas.microsoft.com/office/powerpoint/2010/main" val="2771090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E3B88A-BDB3-4465-9FB2-94EF2BB5A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Adequate Nutrition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80693-11DE-F0BC-A61D-475C26E7F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705114"/>
            <a:ext cx="9935571" cy="3703114"/>
          </a:xfrm>
        </p:spPr>
        <p:txBody>
          <a:bodyPr>
            <a:normAutofit/>
          </a:bodyPr>
          <a:lstStyle/>
          <a:p>
            <a:r>
              <a:rPr lang="en-US" sz="2000" b="0" dirty="0"/>
              <a:t>Ensure food intake  with 30 to 35 Cal/kg/day energy and 1.5g/kg/day of protein </a:t>
            </a:r>
            <a:endParaRPr lang="en-IN" sz="2000" b="0" dirty="0"/>
          </a:p>
        </p:txBody>
      </p:sp>
    </p:spTree>
    <p:extLst>
      <p:ext uri="{BB962C8B-B14F-4D97-AF65-F5344CB8AC3E}">
        <p14:creationId xmlns:p14="http://schemas.microsoft.com/office/powerpoint/2010/main" val="422480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48" y="1767385"/>
            <a:ext cx="12188950" cy="436728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CF00D2-001E-4575-CD6F-961587920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2138901"/>
            <a:ext cx="3411973" cy="3635693"/>
          </a:xfrm>
        </p:spPr>
        <p:txBody>
          <a:bodyPr>
            <a:normAutofit/>
          </a:bodyPr>
          <a:lstStyle/>
          <a:p>
            <a:r>
              <a:rPr lang="en-IN" dirty="0"/>
              <a:t>Opinion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3CD58-3D76-8BF2-17E7-63E285A6B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637" y="2138901"/>
            <a:ext cx="6754446" cy="363569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000" b="0" dirty="0"/>
              <a:t>“If a patient develops bedsore, it’s generally not the fault of the disease, but of the nursing”- Florence Nightingale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r>
              <a:rPr lang="en-US" sz="2000" b="0" dirty="0"/>
              <a:t>Do you agree with this statement? And why?</a:t>
            </a:r>
          </a:p>
          <a:p>
            <a:pPr marL="342900" indent="-342900">
              <a:lnSpc>
                <a:spcPct val="130000"/>
              </a:lnSpc>
              <a:buFont typeface="+mj-lt"/>
              <a:buAutoNum type="arabicPeriod"/>
            </a:pPr>
            <a:endParaRPr lang="en-US" b="0" dirty="0"/>
          </a:p>
          <a:p>
            <a:pPr>
              <a:lnSpc>
                <a:spcPct val="130000"/>
              </a:lnSpc>
            </a:pPr>
            <a:r>
              <a:rPr lang="en-US" b="0" i="1" dirty="0"/>
              <a:t>Post your response in the Chat Box/ unmute the microphone and speak</a:t>
            </a:r>
          </a:p>
          <a:p>
            <a:pPr>
              <a:lnSpc>
                <a:spcPct val="13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1813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B2EEF9-7C1F-C297-141F-8785B5D21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Manage incontinence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07DD-6F34-9568-44E7-1A19841F0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705114"/>
            <a:ext cx="9935571" cy="37031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0" dirty="0"/>
              <a:t>Regularise bowel routine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b="0" dirty="0"/>
              <a:t>Ensure proper drainage of urine</a:t>
            </a:r>
          </a:p>
        </p:txBody>
      </p:sp>
    </p:spTree>
    <p:extLst>
      <p:ext uri="{BB962C8B-B14F-4D97-AF65-F5344CB8AC3E}">
        <p14:creationId xmlns:p14="http://schemas.microsoft.com/office/powerpoint/2010/main" val="1345237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5829C-F022-D19C-3684-1FFEEC54A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Regular Exercise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DBC82-F0E1-373C-28F2-ED9E24FB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705114"/>
            <a:ext cx="9935571" cy="37031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Active and/ or  passive exercise to help in maintain muscle mass and promote circulation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Exercise significantly reduces the risk of developing pressure sores. </a:t>
            </a:r>
            <a:endParaRPr lang="en-IN" sz="2400" b="0" dirty="0"/>
          </a:p>
        </p:txBody>
      </p:sp>
    </p:spTree>
    <p:extLst>
      <p:ext uri="{BB962C8B-B14F-4D97-AF65-F5344CB8AC3E}">
        <p14:creationId xmlns:p14="http://schemas.microsoft.com/office/powerpoint/2010/main" val="3968773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D0C63B-DBF6-676C-0175-7F56718A6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Hygiene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C85A-7311-7517-A09F-430BFD23D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705114"/>
            <a:ext cx="9935571" cy="37031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Maintain the skin clean and dry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Use emollients regularly to reduce friction exerted on the skin.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Daily back care and bed bath with warm water to promote circulation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Avoid vigorous massages on the bony prominence and reddened areas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98167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29038-F852-9AFB-C88B-307B4D88C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Regular assessment for skin changes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F9286-5F98-CA03-5343-F007CA593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705114"/>
            <a:ext cx="9935571" cy="37031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Check the skin every time someone helps the patient to the toilet, dress, bathe, transfer, and turn a bedridden patient.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Look for areas of skin noticeably different from the surrounding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A “suspicious area” may feel "spongy“/ "raised“/ warmer/ colder than the surrounding areas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6260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8ED49F-C78E-8FB8-D696-56EC04E4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Diagnose infection early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BE792-05FB-4813-D2B3-7E6357B9A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705114"/>
            <a:ext cx="9935571" cy="370311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en-US" sz="2000" b="0" dirty="0"/>
              <a:t>The diagnosis of wound infection is a clinical diagnosis and not a microbiological diagnosis as almost all wounds are colonized by bacteria.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Signs of wound infection.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Erythema around the wound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Increased warmth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Increased tenderness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Foul-smelling, thick, purulent discharge</a:t>
            </a:r>
          </a:p>
          <a:p>
            <a:pPr marL="2857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Fever</a:t>
            </a:r>
          </a:p>
          <a:p>
            <a:pPr>
              <a:lnSpc>
                <a:spcPct val="13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69084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4838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01F0CB-A955-46AD-7C5C-D57C4D66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2" y="4872251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 Infections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790620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8A4BC-1154-2596-4BC5-56F1E4979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2" y="705114"/>
            <a:ext cx="9935571" cy="370311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Local application of Metronidazole (powder/gel).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Daily dressing the bedsore with saline and metronidazole tablets crushed into powder (or gauze soaked in metronidazole IV solution) will be effective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Works effectively against foul smell producing anaerobic organisms.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29113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57648" y="-4078"/>
            <a:ext cx="3031302" cy="105654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C6B177-0D45-4129-AAC6-121B645D0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69788"/>
            <a:ext cx="647701" cy="5097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C3162B-47DE-4EA0-A4BE-9A143AEC6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7513" y="1069788"/>
            <a:ext cx="8516959" cy="50768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539092-BD8C-3771-0B21-0A9EFF4DA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589" y="1709530"/>
            <a:ext cx="7366236" cy="3311479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l"/>
            <a:r>
              <a:rPr lang="en-US" sz="4800" b="0" cap="all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DF095C-665A-4B22-A777-D3196F495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4472" y="1052464"/>
            <a:ext cx="3027528" cy="5115151"/>
          </a:xfrm>
          <a:prstGeom prst="rect">
            <a:avLst/>
          </a:prstGeom>
          <a:solidFill>
            <a:schemeClr val="bg2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6167615"/>
            <a:ext cx="1218590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6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6B8E1-4BF2-1F64-1EEB-B58B62D1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A17AB-5D0C-0A60-5C3C-BB79E2498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en-US" sz="2000" b="0" dirty="0"/>
              <a:t>A 76-year-old man is bedridden following a major stroke. He is unconscious and is on nasogastric feeding and has urine and </a:t>
            </a:r>
            <a:r>
              <a:rPr lang="en-US" sz="2000" b="0" dirty="0" err="1"/>
              <a:t>faecal</a:t>
            </a:r>
            <a:r>
              <a:rPr lang="en-US" sz="2000" b="0" dirty="0"/>
              <a:t> incontinence.</a:t>
            </a:r>
            <a:endParaRPr lang="en-IN" sz="2000" b="0" dirty="0"/>
          </a:p>
          <a:p>
            <a:r>
              <a:rPr lang="en-US" sz="2000" b="0" dirty="0"/>
              <a:t>Discuss the situation and suggest interventions to prevent bedsores</a:t>
            </a:r>
          </a:p>
          <a:p>
            <a:endParaRPr lang="en-US" sz="2000" b="0" dirty="0"/>
          </a:p>
          <a:p>
            <a:r>
              <a:rPr lang="en-US" sz="2000" b="0" i="1" dirty="0"/>
              <a:t>Discuss in groups (10 minutes). Report back ( 5 minutes)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685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48" y="1767385"/>
            <a:ext cx="12188950" cy="436728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DE9B39-9977-4228-B35A-1489BA943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2138901"/>
            <a:ext cx="3411973" cy="3635693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GB" sz="3100"/>
              <a:t>Pressure-induced skin and soft tissue injury</a:t>
            </a:r>
            <a:br>
              <a:rPr lang="en-GB" sz="3100"/>
            </a:br>
            <a:endParaRPr lang="en-IN" sz="31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F4524-4707-46EE-8DCF-89404CBAC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4761" y="2138901"/>
            <a:ext cx="6854322" cy="3739736"/>
          </a:xfrm>
        </p:spPr>
        <p:txBody>
          <a:bodyPr>
            <a:normAutofit lnSpcReduction="10000"/>
          </a:bodyPr>
          <a:lstStyle/>
          <a:p>
            <a:r>
              <a:rPr lang="en-GB" sz="2000" b="0" dirty="0"/>
              <a:t>Pressure-induced skin and soft tissue injury (Pressure Sores) are localized areas of tissue necrosis that tend to occur when soft tissue is compressed between a bony prominence and an external surface for a </a:t>
            </a:r>
            <a:r>
              <a:rPr lang="en-IN" sz="2000" b="0" dirty="0"/>
              <a:t>prolonged period.</a:t>
            </a:r>
          </a:p>
          <a:p>
            <a:r>
              <a:rPr lang="en-US" altLang="en-US" sz="2000" b="0" dirty="0"/>
              <a:t>The sore is caused by constant, unrelieved pressure on the skin and underlying tissue.</a:t>
            </a:r>
          </a:p>
          <a:p>
            <a:r>
              <a:rPr lang="en-US" altLang="en-US" sz="2000" b="0" dirty="0"/>
              <a:t>The pressure comes from outside the body.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147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7" name="Rectangle 7176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79" name="Rectangle 7178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235" y="758246"/>
            <a:ext cx="4658480" cy="538631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2B65A5D-507D-40BA-9CA1-33092EDAA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18" y="1072110"/>
            <a:ext cx="3611029" cy="1862345"/>
          </a:xfr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 altLang="en-US" sz="2800"/>
              <a:t>Pathophysiology</a:t>
            </a:r>
          </a:p>
        </p:txBody>
      </p:sp>
      <p:sp>
        <p:nvSpPr>
          <p:cNvPr id="7181" name="Rectangle 7180">
            <a:extLst>
              <a:ext uri="{FF2B5EF4-FFF2-40B4-BE49-F238E27FC236}">
                <a16:creationId xmlns:a16="http://schemas.microsoft.com/office/drawing/2014/main" id="{2060C0F7-61A6-4E64-A77E-AFBD8112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84060" y="0"/>
            <a:ext cx="7507940" cy="7652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315B76-2B28-36C9-5BE5-7423A1C5982E}"/>
              </a:ext>
            </a:extLst>
          </p:cNvPr>
          <p:cNvSpPr txBox="1"/>
          <p:nvPr/>
        </p:nvSpPr>
        <p:spPr>
          <a:xfrm>
            <a:off x="335666" y="2934455"/>
            <a:ext cx="4062714" cy="2840139"/>
          </a:xfrm>
          <a:prstGeom prst="rect">
            <a:avLst/>
          </a:prstGeom>
        </p:spPr>
        <p:txBody>
          <a:bodyPr vert="horz" lIns="109728" tIns="109728" rIns="109728" bIns="91440" rtlCol="0" anchor="t">
            <a:normAutofit/>
          </a:bodyPr>
          <a:lstStyle/>
          <a:p>
            <a:pPr indent="-285750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Char char="•"/>
            </a:pPr>
            <a:r>
              <a:rPr lang="en-US" alt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Pressure slows the blood flow to an area which leads to tissue death</a:t>
            </a:r>
            <a:br>
              <a:rPr lang="en-US" alt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en-US" sz="2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85750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Char char="•"/>
            </a:pPr>
            <a:r>
              <a:rPr lang="en-US" altLang="en-US" sz="20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“Friction” and “shear” can add to the problem</a:t>
            </a:r>
          </a:p>
        </p:txBody>
      </p:sp>
      <p:pic>
        <p:nvPicPr>
          <p:cNvPr id="7172" name="Picture 9" descr="wiapu21">
            <a:extLst>
              <a:ext uri="{FF2B5EF4-FFF2-40B4-BE49-F238E27FC236}">
                <a16:creationId xmlns:a16="http://schemas.microsoft.com/office/drawing/2014/main" id="{72E47B97-5C40-4BFA-84CD-ACB3C91197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714" y="1382342"/>
            <a:ext cx="6514470" cy="409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83" name="Rectangle 7182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" y="6144564"/>
            <a:ext cx="4656246" cy="713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5" name="Rectangle 7184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15122" y="6167615"/>
            <a:ext cx="747382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7" name="Rectangle 7186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9" name="Rectangle 7188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624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1" name="Rectangle 7190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7134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48" y="1767385"/>
            <a:ext cx="12188950" cy="436728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D2500-DBB8-4934-AE21-72B7D019A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2138901"/>
            <a:ext cx="3411973" cy="3635693"/>
          </a:xfrm>
        </p:spPr>
        <p:txBody>
          <a:bodyPr>
            <a:normAutofit/>
          </a:bodyPr>
          <a:lstStyle/>
          <a:p>
            <a:br>
              <a:rPr lang="en-IN" dirty="0"/>
            </a:br>
            <a:r>
              <a:rPr lang="en-IN" dirty="0"/>
              <a:t>Causative</a:t>
            </a:r>
            <a:br>
              <a:rPr lang="en-IN" dirty="0"/>
            </a:br>
            <a:r>
              <a:rPr lang="en-IN" dirty="0"/>
              <a:t>Factors - Extrinsic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C16FB-7E5E-4CE3-88FE-3C51E0E13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637" y="2138901"/>
            <a:ext cx="6754446" cy="3635693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en-GB" b="0" dirty="0"/>
              <a:t>Pressure: Restriction of blood flow when skin and the underlying tissues are trapped between bone and a hard surface </a:t>
            </a:r>
          </a:p>
          <a:p>
            <a:pPr>
              <a:lnSpc>
                <a:spcPct val="130000"/>
              </a:lnSpc>
            </a:pPr>
            <a:r>
              <a:rPr lang="en-GB" b="0" dirty="0"/>
              <a:t>Friction: Resistance to the skin when body sliding or rolling over another surface it is in contact with.</a:t>
            </a:r>
          </a:p>
          <a:p>
            <a:pPr>
              <a:lnSpc>
                <a:spcPct val="130000"/>
              </a:lnSpc>
            </a:pPr>
            <a:r>
              <a:rPr lang="en-GB" b="0" dirty="0"/>
              <a:t>Shear: Occurs when skin moves in one direction, and the underlying bone moves in another; e.g. sliding down in a bed or chair. </a:t>
            </a:r>
          </a:p>
          <a:p>
            <a:pPr>
              <a:lnSpc>
                <a:spcPct val="130000"/>
              </a:lnSpc>
            </a:pPr>
            <a:r>
              <a:rPr lang="en-GB" b="0" dirty="0"/>
              <a:t>Strain: Tissue deformation in response to pressure</a:t>
            </a:r>
            <a:endParaRPr lang="en-IN" b="0" dirty="0"/>
          </a:p>
        </p:txBody>
      </p:sp>
    </p:spTree>
    <p:extLst>
      <p:ext uri="{BB962C8B-B14F-4D97-AF65-F5344CB8AC3E}">
        <p14:creationId xmlns:p14="http://schemas.microsoft.com/office/powerpoint/2010/main" val="115515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624FC8-6E6A-47D5-A2A7-98D635AF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br>
              <a:rPr lang="en-IN" sz="2000">
                <a:solidFill>
                  <a:schemeClr val="bg1"/>
                </a:solidFill>
              </a:rPr>
            </a:br>
            <a:r>
              <a:rPr lang="en-IN" sz="2000">
                <a:solidFill>
                  <a:schemeClr val="bg1"/>
                </a:solidFill>
              </a:rPr>
              <a:t>Risk Factors - Intrinsic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E9687-4527-4AC2-BC02-43FBE52B8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547" y="2391770"/>
            <a:ext cx="10084534" cy="4217373"/>
          </a:xfrm>
        </p:spPr>
        <p:txBody>
          <a:bodyPr anchor="t">
            <a:normAutofit lnSpcReduction="10000"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b="0" dirty="0"/>
              <a:t>Age. Older adults have thinner skin, less natural cushioning over bones and poor </a:t>
            </a:r>
            <a:r>
              <a:rPr lang="en-IN" b="0" dirty="0"/>
              <a:t>nutrition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b="0" dirty="0"/>
              <a:t>Lack of pain perception. </a:t>
            </a:r>
            <a:r>
              <a:rPr lang="en-GB" b="0" dirty="0" err="1"/>
              <a:t>Eg</a:t>
            </a:r>
            <a:r>
              <a:rPr lang="en-GB" b="0" dirty="0"/>
              <a:t>, Spinal cord injuries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b="0" dirty="0"/>
              <a:t>Malnutrition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b="0" dirty="0"/>
              <a:t>Urinary or faecal incontinence. Moist skin can break down easily. Bacteria from </a:t>
            </a:r>
            <a:r>
              <a:rPr lang="en-IN" b="0" dirty="0"/>
              <a:t>faecal matter can cause infections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N" b="0" dirty="0"/>
              <a:t>Diseases conditions affecting circulation (diabetes mellitus, vascular diseases) / </a:t>
            </a:r>
            <a:r>
              <a:rPr lang="en-GB" b="0" dirty="0"/>
              <a:t>Smoking (Nicotine impairs circulation and reduces the amount of oxygen in the </a:t>
            </a:r>
            <a:r>
              <a:rPr lang="en-IN" b="0" dirty="0"/>
              <a:t>blood)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b="0" dirty="0"/>
              <a:t>Decreased mental awareness by disease, trauma or medications</a:t>
            </a:r>
            <a:endParaRPr lang="en-IN" b="0" dirty="0"/>
          </a:p>
        </p:txBody>
      </p:sp>
    </p:spTree>
    <p:extLst>
      <p:ext uri="{BB962C8B-B14F-4D97-AF65-F5344CB8AC3E}">
        <p14:creationId xmlns:p14="http://schemas.microsoft.com/office/powerpoint/2010/main" val="1697189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6907"/>
            <a:ext cx="12192000" cy="2374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427492-D279-733C-4880-3681CDD5F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2" y="4153113"/>
            <a:ext cx="9180747" cy="1248431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2600" b="0" cap="all">
                <a:solidFill>
                  <a:schemeClr val="bg1"/>
                </a:solidFill>
              </a:rPr>
              <a:t>Pressure sores are seen at pressure points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979202"/>
            <a:ext cx="1006766" cy="2249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E306C5F0-B683-6800-289C-078BB5F7F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102" y="628036"/>
            <a:ext cx="4704283" cy="2704964"/>
          </a:xfrm>
          <a:prstGeom prst="rect">
            <a:avLst/>
          </a:prstGeom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A8EAC26D-6BAA-40DB-8C61-90C7CC5EF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49423" y="1933956"/>
            <a:ext cx="39319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Diagram&#10;&#10;Description automatically generated">
            <a:extLst>
              <a:ext uri="{FF2B5EF4-FFF2-40B4-BE49-F238E27FC236}">
                <a16:creationId xmlns:a16="http://schemas.microsoft.com/office/drawing/2014/main" id="{FF31EBA5-56A9-2AAF-B6FF-C85F78666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0872" y="1088095"/>
            <a:ext cx="5171826" cy="193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6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04AE77-B84F-A3C9-6EA3-274D9CAE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3" y="1057522"/>
            <a:ext cx="4741843" cy="2173433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4400" b="0" cap="all">
                <a:solidFill>
                  <a:schemeClr val="bg1"/>
                </a:solidFill>
              </a:rPr>
              <a:t>Pressure Points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E1E5DE2-A148-4DE9-B743-4A00C8F28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25686"/>
            <a:ext cx="679399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91F807B-E630-CB9B-748D-E9EC85F59B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460" r="12397" b="1"/>
          <a:stretch/>
        </p:blipFill>
        <p:spPr>
          <a:xfrm>
            <a:off x="1070774" y="3419271"/>
            <a:ext cx="5789162" cy="3438729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C886A5-1C75-2DEC-1208-68083FDFA0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55" r="-1" b="4402"/>
          <a:stretch/>
        </p:blipFill>
        <p:spPr>
          <a:xfrm>
            <a:off x="6859936" y="-2"/>
            <a:ext cx="5332064" cy="3355897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DA88B9B-AB70-4E8F-8499-E6548244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55263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29481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5E8"/>
      </a:lt2>
      <a:accent1>
        <a:srgbClr val="E98A39"/>
      </a:accent1>
      <a:accent2>
        <a:srgbClr val="B0A23A"/>
      </a:accent2>
      <a:accent3>
        <a:srgbClr val="91AD4D"/>
      </a:accent3>
      <a:accent4>
        <a:srgbClr val="5BB536"/>
      </a:accent4>
      <a:accent5>
        <a:srgbClr val="2EBA40"/>
      </a:accent5>
      <a:accent6>
        <a:srgbClr val="32B67A"/>
      </a:accent6>
      <a:hlink>
        <a:srgbClr val="5D85A8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1023</Words>
  <Application>Microsoft Office PowerPoint</Application>
  <PresentationFormat>Widescreen</PresentationFormat>
  <Paragraphs>106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Meiryo</vt:lpstr>
      <vt:lpstr>Arial</vt:lpstr>
      <vt:lpstr>Corbel</vt:lpstr>
      <vt:lpstr>ShojiVTI</vt:lpstr>
      <vt:lpstr>Pressure Sores (60 minutes)</vt:lpstr>
      <vt:lpstr>Opinion</vt:lpstr>
      <vt:lpstr>Discussion</vt:lpstr>
      <vt:lpstr>Pressure-induced skin and soft tissue injury </vt:lpstr>
      <vt:lpstr>Pathophysiology</vt:lpstr>
      <vt:lpstr> Causative Factors - Extrinsic</vt:lpstr>
      <vt:lpstr> Risk Factors - Intrinsic</vt:lpstr>
      <vt:lpstr>Pressure sores are seen at pressure points</vt:lpstr>
      <vt:lpstr>Pressure Points</vt:lpstr>
      <vt:lpstr>Pressure Ulcer - Stages</vt:lpstr>
      <vt:lpstr>Pressure Sore – Stage 1</vt:lpstr>
      <vt:lpstr>Pressure Sore – Stage 2</vt:lpstr>
      <vt:lpstr>Pressure Sore – Stage 3</vt:lpstr>
      <vt:lpstr>Pressure Sore – Stage 4</vt:lpstr>
      <vt:lpstr>Pressure Sore – Unstagable</vt:lpstr>
      <vt:lpstr>Prevention of Pressure Sores</vt:lpstr>
      <vt:lpstr>Position Change</vt:lpstr>
      <vt:lpstr>Support Surfaces</vt:lpstr>
      <vt:lpstr>Adequate Nutrition</vt:lpstr>
      <vt:lpstr>Manage incontinence</vt:lpstr>
      <vt:lpstr>Regular Exercise</vt:lpstr>
      <vt:lpstr>Hygiene</vt:lpstr>
      <vt:lpstr>Regular assessment for skin changes</vt:lpstr>
      <vt:lpstr>Diagnose infection early</vt:lpstr>
      <vt:lpstr> Infections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 Sores</dc:title>
  <dc:creator>Suresh Kumar</dc:creator>
  <cp:lastModifiedBy>Suresh Kumar</cp:lastModifiedBy>
  <cp:revision>5</cp:revision>
  <dcterms:created xsi:type="dcterms:W3CDTF">2022-12-28T08:15:13Z</dcterms:created>
  <dcterms:modified xsi:type="dcterms:W3CDTF">2022-12-28T15:42:37Z</dcterms:modified>
</cp:coreProperties>
</file>